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Varela Round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VarelaRound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da6777b5c_0_8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da6777b5c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da6777b5c_0_8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1da6777b5c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da6777b5c_0_8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da6777b5c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a6777b5c_0_8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a6777b5c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da6777b5c_0_8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da6777b5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da6777b5c_0_9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1da6777b5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da6777b5c_0_9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da6777b5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da6777b5c_0_9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da6777b5c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da6777b5c_0_8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da6777b5c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da6777b5c_0_9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da6777b5c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da6777b5c_0_8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da6777b5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da6777b5c_0_8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da6777b5c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da6777b5c_0_8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da6777b5c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da6777b5c_0_8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da6777b5c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D96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14057" y="67462"/>
            <a:ext cx="1137830" cy="861540"/>
            <a:chOff x="2625225" y="855400"/>
            <a:chExt cx="1307700" cy="899687"/>
          </a:xfrm>
        </p:grpSpPr>
        <p:sp>
          <p:nvSpPr>
            <p:cNvPr id="10" name="Google Shape;10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13" name="Google Shape;13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6" name="Google Shape;16;p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" name="Google Shape;19;p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4" name="Google Shape;24;p2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25" name="Google Shape;25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28" name="Google Shape;28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817050" y="1196798"/>
            <a:ext cx="36339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2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88" name="Google Shape;188;p1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12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90" name="Google Shape;190;p1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1" name="Google Shape;191;p1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4" name="Google Shape;194;p12"/>
          <p:cNvSpPr txBox="1"/>
          <p:nvPr>
            <p:ph type="title"/>
          </p:nvPr>
        </p:nvSpPr>
        <p:spPr>
          <a:xfrm flipH="1">
            <a:off x="4582025" y="1439448"/>
            <a:ext cx="38520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1" type="subTitle"/>
          </p:nvPr>
        </p:nvSpPr>
        <p:spPr>
          <a:xfrm flipH="1">
            <a:off x="4582025" y="3018900"/>
            <a:ext cx="38520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3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98" name="Google Shape;198;p1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oogle Shape;199;p13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00" name="Google Shape;200;p1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1" name="Google Shape;201;p1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4" name="Google Shape;204;p13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4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07" name="Google Shape;207;p14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" name="Google Shape;208;p14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09" name="Google Shape;209;p14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0" name="Google Shape;210;p14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" name="Google Shape;213;p14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5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216" name="Google Shape;216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15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219" name="Google Shape;219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5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22" name="Google Shape;222;p1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" name="Google Shape;223;p15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24" name="Google Shape;224;p1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" name="Google Shape;225;p1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8" name="Google Shape;228;p15"/>
          <p:cNvGrpSpPr/>
          <p:nvPr/>
        </p:nvGrpSpPr>
        <p:grpSpPr>
          <a:xfrm>
            <a:off x="66432" y="3752025"/>
            <a:ext cx="1137830" cy="861540"/>
            <a:chOff x="2625225" y="855400"/>
            <a:chExt cx="1307700" cy="899687"/>
          </a:xfrm>
        </p:grpSpPr>
        <p:sp>
          <p:nvSpPr>
            <p:cNvPr id="229" name="Google Shape;229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5"/>
          <p:cNvGrpSpPr/>
          <p:nvPr/>
        </p:nvGrpSpPr>
        <p:grpSpPr>
          <a:xfrm>
            <a:off x="7865119" y="1093775"/>
            <a:ext cx="1137830" cy="861540"/>
            <a:chOff x="2625225" y="855400"/>
            <a:chExt cx="1307700" cy="899687"/>
          </a:xfrm>
        </p:grpSpPr>
        <p:sp>
          <p:nvSpPr>
            <p:cNvPr id="232" name="Google Shape;232;p1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15"/>
          <p:cNvSpPr txBox="1"/>
          <p:nvPr>
            <p:ph hasCustomPrompt="1" type="title"/>
          </p:nvPr>
        </p:nvSpPr>
        <p:spPr>
          <a:xfrm>
            <a:off x="709975" y="1212698"/>
            <a:ext cx="77241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5" name="Google Shape;235;p15"/>
          <p:cNvSpPr txBox="1"/>
          <p:nvPr>
            <p:ph idx="1" type="subTitle"/>
          </p:nvPr>
        </p:nvSpPr>
        <p:spPr>
          <a:xfrm>
            <a:off x="1977875" y="3389275"/>
            <a:ext cx="5188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6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38" name="Google Shape;238;p1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" name="Google Shape;239;p16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40" name="Google Shape;240;p1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1" name="Google Shape;241;p1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4" name="Google Shape;244;p16"/>
          <p:cNvSpPr txBox="1"/>
          <p:nvPr>
            <p:ph type="title"/>
          </p:nvPr>
        </p:nvSpPr>
        <p:spPr>
          <a:xfrm>
            <a:off x="1060239" y="16838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1060239" y="22269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6"/>
          <p:cNvSpPr txBox="1"/>
          <p:nvPr>
            <p:ph idx="2" type="title"/>
          </p:nvPr>
        </p:nvSpPr>
        <p:spPr>
          <a:xfrm>
            <a:off x="6105660" y="16838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16"/>
          <p:cNvSpPr txBox="1"/>
          <p:nvPr>
            <p:ph idx="3" type="subTitle"/>
          </p:nvPr>
        </p:nvSpPr>
        <p:spPr>
          <a:xfrm>
            <a:off x="6105660" y="22269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6"/>
          <p:cNvSpPr txBox="1"/>
          <p:nvPr>
            <p:ph idx="4" type="title"/>
          </p:nvPr>
        </p:nvSpPr>
        <p:spPr>
          <a:xfrm>
            <a:off x="1060239" y="31172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16"/>
          <p:cNvSpPr txBox="1"/>
          <p:nvPr>
            <p:ph idx="5" type="subTitle"/>
          </p:nvPr>
        </p:nvSpPr>
        <p:spPr>
          <a:xfrm>
            <a:off x="1060239" y="36603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6" type="title"/>
          </p:nvPr>
        </p:nvSpPr>
        <p:spPr>
          <a:xfrm>
            <a:off x="6105660" y="3117202"/>
            <a:ext cx="1978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16"/>
          <p:cNvSpPr txBox="1"/>
          <p:nvPr>
            <p:ph idx="7" type="subTitle"/>
          </p:nvPr>
        </p:nvSpPr>
        <p:spPr>
          <a:xfrm>
            <a:off x="6105660" y="366037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6"/>
          <p:cNvSpPr txBox="1"/>
          <p:nvPr>
            <p:ph idx="8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7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255" name="Google Shape;255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7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258" name="Google Shape;258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7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61" name="Google Shape;261;p17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17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63" name="Google Shape;263;p17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64" name="Google Shape;264;p17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7" name="Google Shape;267;p17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268" name="Google Shape;268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7865119" y="1656875"/>
            <a:ext cx="1137830" cy="861540"/>
            <a:chOff x="2625225" y="855400"/>
            <a:chExt cx="1307700" cy="899687"/>
          </a:xfrm>
        </p:grpSpPr>
        <p:sp>
          <p:nvSpPr>
            <p:cNvPr id="271" name="Google Shape;271;p17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17"/>
          <p:cNvSpPr txBox="1"/>
          <p:nvPr>
            <p:ph type="title"/>
          </p:nvPr>
        </p:nvSpPr>
        <p:spPr>
          <a:xfrm>
            <a:off x="2295900" y="1337894"/>
            <a:ext cx="4552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2554350" y="2028931"/>
            <a:ext cx="403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5" name="Google Shape;275;p17"/>
          <p:cNvSpPr txBox="1"/>
          <p:nvPr>
            <p:ph idx="2" type="title"/>
          </p:nvPr>
        </p:nvSpPr>
        <p:spPr>
          <a:xfrm>
            <a:off x="2295900" y="3074619"/>
            <a:ext cx="45522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76" name="Google Shape;276;p17"/>
          <p:cNvSpPr txBox="1"/>
          <p:nvPr>
            <p:ph idx="3" type="subTitle"/>
          </p:nvPr>
        </p:nvSpPr>
        <p:spPr>
          <a:xfrm>
            <a:off x="2554350" y="3765706"/>
            <a:ext cx="4035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8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279" name="Google Shape;279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8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282" name="Google Shape;282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285" name="Google Shape;285;p18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" name="Google Shape;286;p18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287" name="Google Shape;287;p18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8" name="Google Shape;288;p18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1" name="Google Shape;291;p18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292" name="Google Shape;292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8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295" name="Google Shape;295;p1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8"/>
          <p:cNvSpPr txBox="1"/>
          <p:nvPr>
            <p:ph type="title"/>
          </p:nvPr>
        </p:nvSpPr>
        <p:spPr>
          <a:xfrm>
            <a:off x="1381550" y="1691300"/>
            <a:ext cx="63810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">
  <p:cSld name="CUSTOM_6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9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00" name="Google Shape;300;p19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19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02" name="Google Shape;302;p19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3" name="Google Shape;303;p19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6" name="Google Shape;306;p19"/>
          <p:cNvSpPr txBox="1"/>
          <p:nvPr>
            <p:ph type="title"/>
          </p:nvPr>
        </p:nvSpPr>
        <p:spPr>
          <a:xfrm>
            <a:off x="1025476" y="2800350"/>
            <a:ext cx="1754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19"/>
          <p:cNvSpPr txBox="1"/>
          <p:nvPr>
            <p:ph idx="1" type="subTitle"/>
          </p:nvPr>
        </p:nvSpPr>
        <p:spPr>
          <a:xfrm>
            <a:off x="815229" y="3346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9"/>
          <p:cNvSpPr txBox="1"/>
          <p:nvPr>
            <p:ph idx="2" type="title"/>
          </p:nvPr>
        </p:nvSpPr>
        <p:spPr>
          <a:xfrm>
            <a:off x="3722123" y="2800350"/>
            <a:ext cx="1699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" name="Google Shape;309;p19"/>
          <p:cNvSpPr txBox="1"/>
          <p:nvPr>
            <p:ph idx="3" type="subTitle"/>
          </p:nvPr>
        </p:nvSpPr>
        <p:spPr>
          <a:xfrm>
            <a:off x="3484215" y="3346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4" type="title"/>
          </p:nvPr>
        </p:nvSpPr>
        <p:spPr>
          <a:xfrm>
            <a:off x="6391312" y="2800350"/>
            <a:ext cx="1699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19"/>
          <p:cNvSpPr txBox="1"/>
          <p:nvPr>
            <p:ph idx="5" type="subTitle"/>
          </p:nvPr>
        </p:nvSpPr>
        <p:spPr>
          <a:xfrm>
            <a:off x="6153408" y="3346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9"/>
          <p:cNvSpPr txBox="1"/>
          <p:nvPr>
            <p:ph idx="6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0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15" name="Google Shape;315;p20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6" name="Google Shape;316;p20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17" name="Google Shape;317;p20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18" name="Google Shape;318;p20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1" name="Google Shape;321;p20"/>
          <p:cNvSpPr txBox="1"/>
          <p:nvPr>
            <p:ph type="title"/>
          </p:nvPr>
        </p:nvSpPr>
        <p:spPr>
          <a:xfrm>
            <a:off x="720000" y="1807725"/>
            <a:ext cx="335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20"/>
          <p:cNvSpPr txBox="1"/>
          <p:nvPr>
            <p:ph idx="1" type="subTitle"/>
          </p:nvPr>
        </p:nvSpPr>
        <p:spPr>
          <a:xfrm>
            <a:off x="720000" y="2532825"/>
            <a:ext cx="33579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2" name="Google Shape;32;p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4" name="Google Shape;34;p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" name="Google Shape;35;p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1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25" name="Google Shape;325;p21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" name="Google Shape;326;p21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27" name="Google Shape;327;p21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8" name="Google Shape;328;p21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1" name="Google Shape;331;p21"/>
          <p:cNvSpPr txBox="1"/>
          <p:nvPr>
            <p:ph idx="1" type="subTitle"/>
          </p:nvPr>
        </p:nvSpPr>
        <p:spPr>
          <a:xfrm>
            <a:off x="720000" y="1386477"/>
            <a:ext cx="38814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32" name="Google Shape;332;p21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2"/>
          <p:cNvGrpSpPr/>
          <p:nvPr/>
        </p:nvGrpSpPr>
        <p:grpSpPr>
          <a:xfrm>
            <a:off x="7865107" y="4106600"/>
            <a:ext cx="1137830" cy="861540"/>
            <a:chOff x="2625225" y="855400"/>
            <a:chExt cx="1307700" cy="899687"/>
          </a:xfrm>
        </p:grpSpPr>
        <p:sp>
          <p:nvSpPr>
            <p:cNvPr id="335" name="Google Shape;335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2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338" name="Google Shape;338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22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341" name="Google Shape;341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22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44" name="Google Shape;344;p2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p22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46" name="Google Shape;346;p2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7" name="Google Shape;347;p2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0" name="Google Shape;350;p22"/>
          <p:cNvGrpSpPr/>
          <p:nvPr/>
        </p:nvGrpSpPr>
        <p:grpSpPr>
          <a:xfrm>
            <a:off x="66432" y="4182800"/>
            <a:ext cx="1137830" cy="861540"/>
            <a:chOff x="2625225" y="855400"/>
            <a:chExt cx="1307700" cy="899687"/>
          </a:xfrm>
        </p:grpSpPr>
        <p:sp>
          <p:nvSpPr>
            <p:cNvPr id="351" name="Google Shape;351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22"/>
          <p:cNvSpPr txBox="1"/>
          <p:nvPr>
            <p:ph idx="1" type="subTitle"/>
          </p:nvPr>
        </p:nvSpPr>
        <p:spPr>
          <a:xfrm>
            <a:off x="2854763" y="1901417"/>
            <a:ext cx="34347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2"/>
          <p:cNvSpPr txBox="1"/>
          <p:nvPr>
            <p:ph type="title"/>
          </p:nvPr>
        </p:nvSpPr>
        <p:spPr>
          <a:xfrm>
            <a:off x="2646113" y="1177296"/>
            <a:ext cx="3852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5" name="Google Shape;355;p22"/>
          <p:cNvGrpSpPr/>
          <p:nvPr/>
        </p:nvGrpSpPr>
        <p:grpSpPr>
          <a:xfrm>
            <a:off x="7828119" y="1229925"/>
            <a:ext cx="1137830" cy="861540"/>
            <a:chOff x="2625225" y="855400"/>
            <a:chExt cx="1307700" cy="899687"/>
          </a:xfrm>
        </p:grpSpPr>
        <p:sp>
          <p:nvSpPr>
            <p:cNvPr id="356" name="Google Shape;356;p2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22"/>
          <p:cNvSpPr txBox="1"/>
          <p:nvPr/>
        </p:nvSpPr>
        <p:spPr>
          <a:xfrm>
            <a:off x="2589150" y="3810546"/>
            <a:ext cx="396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s" sz="1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0" i="0" lang="es" sz="1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endParaRPr b="0" i="0" sz="10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3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361" name="Google Shape;361;p2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23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364" name="Google Shape;364;p2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23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67" name="Google Shape;367;p2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" name="Google Shape;368;p23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69" name="Google Shape;369;p2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0" name="Google Shape;370;p2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3" name="Google Shape;373;p23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374" name="Google Shape;374;p2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23"/>
          <p:cNvSpPr txBox="1"/>
          <p:nvPr>
            <p:ph idx="1" type="body"/>
          </p:nvPr>
        </p:nvSpPr>
        <p:spPr>
          <a:xfrm>
            <a:off x="1226575" y="1533475"/>
            <a:ext cx="6690900" cy="24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lpha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AutoNum type="romanLcPeriod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7" name="Google Shape;377;p23"/>
          <p:cNvSpPr txBox="1"/>
          <p:nvPr>
            <p:ph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5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81" name="Google Shape;381;p2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25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4" name="Google Shape;384;p2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solidFill>
          <a:srgbClr val="FFD96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7103119" y="67462"/>
            <a:ext cx="1137830" cy="861540"/>
            <a:chOff x="2625225" y="855400"/>
            <a:chExt cx="1307700" cy="899687"/>
          </a:xfrm>
        </p:grpSpPr>
        <p:sp>
          <p:nvSpPr>
            <p:cNvPr id="389" name="Google Shape;389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66432" y="1150462"/>
            <a:ext cx="1137830" cy="861540"/>
            <a:chOff x="2625225" y="855400"/>
            <a:chExt cx="1307700" cy="899687"/>
          </a:xfrm>
        </p:grpSpPr>
        <p:sp>
          <p:nvSpPr>
            <p:cNvPr id="392" name="Google Shape;39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26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395" name="Google Shape;395;p2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" name="Google Shape;396;p26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397" name="Google Shape;397;p2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8" name="Google Shape;398;p2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1" name="Google Shape;401;p26"/>
          <p:cNvGrpSpPr/>
          <p:nvPr/>
        </p:nvGrpSpPr>
        <p:grpSpPr>
          <a:xfrm>
            <a:off x="142632" y="3214725"/>
            <a:ext cx="1137830" cy="861540"/>
            <a:chOff x="2625225" y="855400"/>
            <a:chExt cx="1307700" cy="899687"/>
          </a:xfrm>
        </p:grpSpPr>
        <p:sp>
          <p:nvSpPr>
            <p:cNvPr id="402" name="Google Shape;40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7865119" y="3675825"/>
            <a:ext cx="1137830" cy="861540"/>
            <a:chOff x="2625225" y="855400"/>
            <a:chExt cx="1307700" cy="899687"/>
          </a:xfrm>
        </p:grpSpPr>
        <p:sp>
          <p:nvSpPr>
            <p:cNvPr id="405" name="Google Shape;405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accent4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0" name="Google Shape;41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3" name="Google Shape;413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4" name="Google Shape;414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">
  <p:cSld name="SECTION_TITLE_AND_DESCRIPTION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2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9" name="Google Shape;419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" name="Google Shape;42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1" name="Google Shape;42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42" name="Google Shape;42;p4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43;p4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44" name="Google Shape;44;p4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" name="Google Shape;45;p4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" name="Google Shape;48;p4"/>
          <p:cNvSpPr txBox="1"/>
          <p:nvPr>
            <p:ph type="title"/>
          </p:nvPr>
        </p:nvSpPr>
        <p:spPr>
          <a:xfrm>
            <a:off x="1028882" y="162795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1028882" y="210660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2" type="title"/>
          </p:nvPr>
        </p:nvSpPr>
        <p:spPr>
          <a:xfrm>
            <a:off x="2798377" y="1578507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4"/>
          <p:cNvSpPr txBox="1"/>
          <p:nvPr>
            <p:ph idx="3" type="title"/>
          </p:nvPr>
        </p:nvSpPr>
        <p:spPr>
          <a:xfrm>
            <a:off x="4512682" y="162795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4"/>
          <p:cNvSpPr txBox="1"/>
          <p:nvPr>
            <p:ph idx="4" type="subTitle"/>
          </p:nvPr>
        </p:nvSpPr>
        <p:spPr>
          <a:xfrm>
            <a:off x="4512682" y="210660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5" type="title"/>
          </p:nvPr>
        </p:nvSpPr>
        <p:spPr>
          <a:xfrm>
            <a:off x="6282177" y="1578507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" name="Google Shape;54;p4"/>
          <p:cNvSpPr txBox="1"/>
          <p:nvPr>
            <p:ph idx="6" type="title"/>
          </p:nvPr>
        </p:nvSpPr>
        <p:spPr>
          <a:xfrm>
            <a:off x="2261653" y="335962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4"/>
          <p:cNvSpPr txBox="1"/>
          <p:nvPr>
            <p:ph idx="7" type="subTitle"/>
          </p:nvPr>
        </p:nvSpPr>
        <p:spPr>
          <a:xfrm>
            <a:off x="2261653" y="383827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8" type="title"/>
          </p:nvPr>
        </p:nvSpPr>
        <p:spPr>
          <a:xfrm>
            <a:off x="4023747" y="3310175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4"/>
          <p:cNvSpPr txBox="1"/>
          <p:nvPr>
            <p:ph idx="9" type="title"/>
          </p:nvPr>
        </p:nvSpPr>
        <p:spPr>
          <a:xfrm>
            <a:off x="5753328" y="335962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4"/>
          <p:cNvSpPr txBox="1"/>
          <p:nvPr>
            <p:ph idx="13" type="subTitle"/>
          </p:nvPr>
        </p:nvSpPr>
        <p:spPr>
          <a:xfrm>
            <a:off x="5753328" y="383827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4" type="title"/>
          </p:nvPr>
        </p:nvSpPr>
        <p:spPr>
          <a:xfrm>
            <a:off x="7515422" y="3310175"/>
            <a:ext cx="644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60" name="Google Shape;60;p4"/>
          <p:cNvGrpSpPr/>
          <p:nvPr/>
        </p:nvGrpSpPr>
        <p:grpSpPr>
          <a:xfrm>
            <a:off x="7825782" y="148425"/>
            <a:ext cx="1137830" cy="861540"/>
            <a:chOff x="2625225" y="855400"/>
            <a:chExt cx="1307700" cy="899687"/>
          </a:xfrm>
        </p:grpSpPr>
        <p:sp>
          <p:nvSpPr>
            <p:cNvPr id="61" name="Google Shape;61;p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50874" y="3936171"/>
            <a:ext cx="1137830" cy="861540"/>
            <a:chOff x="2625225" y="855400"/>
            <a:chExt cx="1307700" cy="899687"/>
          </a:xfrm>
        </p:grpSpPr>
        <p:sp>
          <p:nvSpPr>
            <p:cNvPr id="64" name="Google Shape;64;p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4"/>
          <p:cNvSpPr txBox="1"/>
          <p:nvPr>
            <p:ph idx="15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"/>
          <p:cNvGrpSpPr/>
          <p:nvPr/>
        </p:nvGrpSpPr>
        <p:grpSpPr>
          <a:xfrm>
            <a:off x="7914057" y="83662"/>
            <a:ext cx="1137830" cy="861540"/>
            <a:chOff x="2625225" y="855400"/>
            <a:chExt cx="1307700" cy="899687"/>
          </a:xfrm>
        </p:grpSpPr>
        <p:sp>
          <p:nvSpPr>
            <p:cNvPr id="69" name="Google Shape;69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5"/>
          <p:cNvGrpSpPr/>
          <p:nvPr/>
        </p:nvGrpSpPr>
        <p:grpSpPr>
          <a:xfrm>
            <a:off x="142632" y="1226662"/>
            <a:ext cx="1137830" cy="861540"/>
            <a:chOff x="2625225" y="855400"/>
            <a:chExt cx="1307700" cy="899687"/>
          </a:xfrm>
        </p:grpSpPr>
        <p:sp>
          <p:nvSpPr>
            <p:cNvPr id="72" name="Google Shape;72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75" name="Google Shape;75;p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5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77" name="Google Shape;77;p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8" name="Google Shape;78;p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" name="Google Shape;81;p5"/>
          <p:cNvGrpSpPr/>
          <p:nvPr/>
        </p:nvGrpSpPr>
        <p:grpSpPr>
          <a:xfrm>
            <a:off x="66432" y="3214725"/>
            <a:ext cx="1137830" cy="861540"/>
            <a:chOff x="2625225" y="855400"/>
            <a:chExt cx="1307700" cy="899687"/>
          </a:xfrm>
        </p:grpSpPr>
        <p:sp>
          <p:nvSpPr>
            <p:cNvPr id="82" name="Google Shape;82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5"/>
          <p:cNvGrpSpPr/>
          <p:nvPr/>
        </p:nvGrpSpPr>
        <p:grpSpPr>
          <a:xfrm>
            <a:off x="7484119" y="4133025"/>
            <a:ext cx="1137830" cy="861540"/>
            <a:chOff x="2625225" y="855400"/>
            <a:chExt cx="1307700" cy="899687"/>
          </a:xfrm>
        </p:grpSpPr>
        <p:sp>
          <p:nvSpPr>
            <p:cNvPr id="85" name="Google Shape;85;p5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5"/>
          <p:cNvSpPr txBox="1"/>
          <p:nvPr>
            <p:ph type="title"/>
          </p:nvPr>
        </p:nvSpPr>
        <p:spPr>
          <a:xfrm>
            <a:off x="1698875" y="1319200"/>
            <a:ext cx="57462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subTitle"/>
          </p:nvPr>
        </p:nvSpPr>
        <p:spPr>
          <a:xfrm>
            <a:off x="2483300" y="3283700"/>
            <a:ext cx="4177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91" name="Google Shape;91;p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93" name="Google Shape;93;p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" name="Google Shape;94;p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" name="Google Shape;97;p6"/>
          <p:cNvSpPr txBox="1"/>
          <p:nvPr>
            <p:ph type="title"/>
          </p:nvPr>
        </p:nvSpPr>
        <p:spPr>
          <a:xfrm>
            <a:off x="1924624" y="2775447"/>
            <a:ext cx="1926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2" type="title"/>
          </p:nvPr>
        </p:nvSpPr>
        <p:spPr>
          <a:xfrm>
            <a:off x="5280898" y="2775447"/>
            <a:ext cx="1926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subTitle"/>
          </p:nvPr>
        </p:nvSpPr>
        <p:spPr>
          <a:xfrm>
            <a:off x="5073175" y="3460195"/>
            <a:ext cx="23571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" name="Google Shape;100;p6"/>
          <p:cNvSpPr txBox="1"/>
          <p:nvPr>
            <p:ph idx="3" type="subTitle"/>
          </p:nvPr>
        </p:nvSpPr>
        <p:spPr>
          <a:xfrm>
            <a:off x="1716925" y="3460195"/>
            <a:ext cx="23571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6"/>
          <p:cNvSpPr txBox="1"/>
          <p:nvPr>
            <p:ph idx="4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04" name="Google Shape;104;p7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06" name="Google Shape;106;p7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7" name="Google Shape;107;p7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" name="Google Shape;110;p7"/>
          <p:cNvSpPr txBox="1"/>
          <p:nvPr>
            <p:ph type="title"/>
          </p:nvPr>
        </p:nvSpPr>
        <p:spPr>
          <a:xfrm>
            <a:off x="1028275" y="1626750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902575" y="2289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2" type="title"/>
          </p:nvPr>
        </p:nvSpPr>
        <p:spPr>
          <a:xfrm>
            <a:off x="3724862" y="1626750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7"/>
          <p:cNvSpPr txBox="1"/>
          <p:nvPr>
            <p:ph idx="3" type="subTitle"/>
          </p:nvPr>
        </p:nvSpPr>
        <p:spPr>
          <a:xfrm>
            <a:off x="3599162" y="2289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4" type="title"/>
          </p:nvPr>
        </p:nvSpPr>
        <p:spPr>
          <a:xfrm>
            <a:off x="1028275" y="3055025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7"/>
          <p:cNvSpPr txBox="1"/>
          <p:nvPr>
            <p:ph idx="5" type="subTitle"/>
          </p:nvPr>
        </p:nvSpPr>
        <p:spPr>
          <a:xfrm>
            <a:off x="902575" y="37177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"/>
          <p:cNvSpPr txBox="1"/>
          <p:nvPr>
            <p:ph idx="6" type="title"/>
          </p:nvPr>
        </p:nvSpPr>
        <p:spPr>
          <a:xfrm>
            <a:off x="3724862" y="3055025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7"/>
          <p:cNvSpPr txBox="1"/>
          <p:nvPr>
            <p:ph idx="7" type="subTitle"/>
          </p:nvPr>
        </p:nvSpPr>
        <p:spPr>
          <a:xfrm>
            <a:off x="3599162" y="37177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8" type="title"/>
          </p:nvPr>
        </p:nvSpPr>
        <p:spPr>
          <a:xfrm>
            <a:off x="6381262" y="1626750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7"/>
          <p:cNvSpPr txBox="1"/>
          <p:nvPr>
            <p:ph idx="9" type="subTitle"/>
          </p:nvPr>
        </p:nvSpPr>
        <p:spPr>
          <a:xfrm>
            <a:off x="6255562" y="22894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3" type="title"/>
          </p:nvPr>
        </p:nvSpPr>
        <p:spPr>
          <a:xfrm>
            <a:off x="6381262" y="3055025"/>
            <a:ext cx="173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7"/>
          <p:cNvSpPr txBox="1"/>
          <p:nvPr>
            <p:ph idx="14" type="subTitle"/>
          </p:nvPr>
        </p:nvSpPr>
        <p:spPr>
          <a:xfrm>
            <a:off x="6255562" y="37177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5" type="title"/>
          </p:nvPr>
        </p:nvSpPr>
        <p:spPr>
          <a:xfrm>
            <a:off x="720025" y="529923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8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25" name="Google Shape;125;p8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" name="Google Shape;126;p8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27" name="Google Shape;127;p8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8" name="Google Shape;128;p8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" name="Google Shape;131;p8"/>
          <p:cNvGrpSpPr/>
          <p:nvPr/>
        </p:nvGrpSpPr>
        <p:grpSpPr>
          <a:xfrm>
            <a:off x="64857" y="4179725"/>
            <a:ext cx="1137830" cy="861540"/>
            <a:chOff x="2625225" y="855400"/>
            <a:chExt cx="1307700" cy="899687"/>
          </a:xfrm>
        </p:grpSpPr>
        <p:sp>
          <p:nvSpPr>
            <p:cNvPr id="132" name="Google Shape;132;p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8"/>
          <p:cNvSpPr txBox="1"/>
          <p:nvPr>
            <p:ph type="title"/>
          </p:nvPr>
        </p:nvSpPr>
        <p:spPr>
          <a:xfrm>
            <a:off x="926575" y="2473800"/>
            <a:ext cx="334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8"/>
          <p:cNvSpPr txBox="1"/>
          <p:nvPr>
            <p:ph idx="2" type="title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6" name="Google Shape;136;p8"/>
          <p:cNvSpPr txBox="1"/>
          <p:nvPr>
            <p:ph idx="1" type="subTitle"/>
          </p:nvPr>
        </p:nvSpPr>
        <p:spPr>
          <a:xfrm>
            <a:off x="1186825" y="3408661"/>
            <a:ext cx="2827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8"/>
          <p:cNvGrpSpPr/>
          <p:nvPr/>
        </p:nvGrpSpPr>
        <p:grpSpPr>
          <a:xfrm>
            <a:off x="7909410" y="163840"/>
            <a:ext cx="1137830" cy="861540"/>
            <a:chOff x="2625225" y="855400"/>
            <a:chExt cx="1307700" cy="899687"/>
          </a:xfrm>
        </p:grpSpPr>
        <p:sp>
          <p:nvSpPr>
            <p:cNvPr id="138" name="Google Shape;138;p8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7892381" y="83662"/>
            <a:ext cx="1137830" cy="861540"/>
            <a:chOff x="2625225" y="855400"/>
            <a:chExt cx="1307700" cy="899687"/>
          </a:xfrm>
        </p:grpSpPr>
        <p:sp>
          <p:nvSpPr>
            <p:cNvPr id="142" name="Google Shape;142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142632" y="1226662"/>
            <a:ext cx="1137830" cy="861540"/>
            <a:chOff x="2625225" y="855400"/>
            <a:chExt cx="1307700" cy="899687"/>
          </a:xfrm>
        </p:grpSpPr>
        <p:sp>
          <p:nvSpPr>
            <p:cNvPr id="145" name="Google Shape;145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9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48" name="Google Shape;148;p9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9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50" name="Google Shape;150;p9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" name="Google Shape;151;p9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9"/>
          <p:cNvGrpSpPr/>
          <p:nvPr/>
        </p:nvGrpSpPr>
        <p:grpSpPr>
          <a:xfrm>
            <a:off x="66432" y="3214725"/>
            <a:ext cx="1137830" cy="861540"/>
            <a:chOff x="2625225" y="855400"/>
            <a:chExt cx="1307700" cy="899687"/>
          </a:xfrm>
        </p:grpSpPr>
        <p:sp>
          <p:nvSpPr>
            <p:cNvPr id="155" name="Google Shape;155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9"/>
          <p:cNvSpPr txBox="1"/>
          <p:nvPr>
            <p:ph type="title"/>
          </p:nvPr>
        </p:nvSpPr>
        <p:spPr>
          <a:xfrm>
            <a:off x="2246525" y="1427521"/>
            <a:ext cx="46509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1877625" y="2970471"/>
            <a:ext cx="5388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9"/>
          <p:cNvGrpSpPr/>
          <p:nvPr/>
        </p:nvGrpSpPr>
        <p:grpSpPr>
          <a:xfrm>
            <a:off x="7484119" y="4133025"/>
            <a:ext cx="1137830" cy="861540"/>
            <a:chOff x="2625225" y="855400"/>
            <a:chExt cx="1307700" cy="899687"/>
          </a:xfrm>
        </p:grpSpPr>
        <p:sp>
          <p:nvSpPr>
            <p:cNvPr id="160" name="Google Shape;160;p9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>
            <a:off x="323275" y="322475"/>
            <a:ext cx="8490433" cy="4491900"/>
            <a:chOff x="323275" y="322475"/>
            <a:chExt cx="8490433" cy="4491900"/>
          </a:xfrm>
        </p:grpSpPr>
        <p:sp>
          <p:nvSpPr>
            <p:cNvPr id="164" name="Google Shape;164;p10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fmla="val 273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640000" dist="142875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331504" y="469452"/>
              <a:ext cx="8482204" cy="530259"/>
              <a:chOff x="716550" y="1893994"/>
              <a:chExt cx="7697100" cy="481179"/>
            </a:xfrm>
          </p:grpSpPr>
          <p:cxnSp>
            <p:nvCxnSpPr>
              <p:cNvPr id="166" name="Google Shape;166;p10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7" name="Google Shape;167;p10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0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60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Google Shape;170;p10"/>
          <p:cNvSpPr txBox="1"/>
          <p:nvPr>
            <p:ph type="title"/>
          </p:nvPr>
        </p:nvSpPr>
        <p:spPr>
          <a:xfrm>
            <a:off x="1732538" y="1144875"/>
            <a:ext cx="2681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10"/>
          <p:cNvSpPr txBox="1"/>
          <p:nvPr>
            <p:ph idx="1" type="subTitle"/>
          </p:nvPr>
        </p:nvSpPr>
        <p:spPr>
          <a:xfrm>
            <a:off x="2502013" y="2246800"/>
            <a:ext cx="41400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10"/>
          <p:cNvGrpSpPr/>
          <p:nvPr/>
        </p:nvGrpSpPr>
        <p:grpSpPr>
          <a:xfrm>
            <a:off x="141025" y="1228495"/>
            <a:ext cx="1137900" cy="861417"/>
            <a:chOff x="2333960" y="2049193"/>
            <a:chExt cx="1137900" cy="861417"/>
          </a:xfrm>
        </p:grpSpPr>
        <p:sp>
          <p:nvSpPr>
            <p:cNvPr id="173" name="Google Shape;173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10"/>
          <p:cNvGrpSpPr/>
          <p:nvPr/>
        </p:nvGrpSpPr>
        <p:grpSpPr>
          <a:xfrm>
            <a:off x="7898675" y="152407"/>
            <a:ext cx="1137900" cy="861417"/>
            <a:chOff x="2333960" y="2049193"/>
            <a:chExt cx="1137900" cy="861417"/>
          </a:xfrm>
        </p:grpSpPr>
        <p:sp>
          <p:nvSpPr>
            <p:cNvPr id="176" name="Google Shape;176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0"/>
          <p:cNvGrpSpPr/>
          <p:nvPr/>
        </p:nvGrpSpPr>
        <p:grpSpPr>
          <a:xfrm>
            <a:off x="7273275" y="2529082"/>
            <a:ext cx="1137900" cy="861417"/>
            <a:chOff x="2333960" y="2049193"/>
            <a:chExt cx="1137900" cy="861417"/>
          </a:xfrm>
        </p:grpSpPr>
        <p:sp>
          <p:nvSpPr>
            <p:cNvPr id="179" name="Google Shape;179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645250" y="3594420"/>
            <a:ext cx="1137900" cy="861417"/>
            <a:chOff x="2333960" y="2049193"/>
            <a:chExt cx="1137900" cy="861417"/>
          </a:xfrm>
        </p:grpSpPr>
        <p:sp>
          <p:nvSpPr>
            <p:cNvPr id="182" name="Google Shape;182;p10"/>
            <p:cNvSpPr/>
            <p:nvPr/>
          </p:nvSpPr>
          <p:spPr>
            <a:xfrm>
              <a:off x="2333960" y="2049193"/>
              <a:ext cx="539100" cy="630900"/>
            </a:xfrm>
            <a:prstGeom prst="roundRect">
              <a:avLst>
                <a:gd fmla="val 6278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2333960" y="2175010"/>
              <a:ext cx="1137900" cy="735600"/>
            </a:xfrm>
            <a:prstGeom prst="roundRect">
              <a:avLst>
                <a:gd fmla="val 5762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940000" dist="57150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38325" y="445025"/>
            <a:ext cx="78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b="1" i="0" sz="3000" u="none" cap="none" strike="noStrik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38325" y="1152475"/>
            <a:ext cx="7867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ctrTitle"/>
          </p:nvPr>
        </p:nvSpPr>
        <p:spPr>
          <a:xfrm>
            <a:off x="2769950" y="1977800"/>
            <a:ext cx="33432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63820"/>
                </a:solidFill>
              </a:rPr>
              <a:t>Lucky Pets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427" name="Google Shape;427;p30"/>
          <p:cNvSpPr txBox="1"/>
          <p:nvPr>
            <p:ph idx="1" type="subTitle"/>
          </p:nvPr>
        </p:nvSpPr>
        <p:spPr>
          <a:xfrm>
            <a:off x="2403650" y="2571750"/>
            <a:ext cx="4265700" cy="23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b="1" lang="es" sz="1580">
                <a:solidFill>
                  <a:srgbClr val="863820"/>
                </a:solidFill>
              </a:rPr>
              <a:t>Ingeniería Informática</a:t>
            </a:r>
            <a:endParaRPr b="1" sz="1260">
              <a:solidFill>
                <a:srgbClr val="86382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b="1" lang="es" sz="1100">
                <a:solidFill>
                  <a:srgbClr val="863820"/>
                </a:solidFill>
              </a:rPr>
              <a:t>Escuela de Informática y Telecomunicaciones</a:t>
            </a:r>
            <a:endParaRPr b="1" sz="1100">
              <a:solidFill>
                <a:srgbClr val="86382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b="1" lang="es" sz="1100">
                <a:solidFill>
                  <a:srgbClr val="863820"/>
                </a:solidFill>
              </a:rPr>
              <a:t>Sede Puente Alto</a:t>
            </a:r>
            <a:endParaRPr b="1" sz="1100">
              <a:solidFill>
                <a:srgbClr val="86382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b="1" lang="es" sz="1000">
                <a:solidFill>
                  <a:srgbClr val="863820"/>
                </a:solidFill>
              </a:rPr>
              <a:t>2024</a:t>
            </a:r>
            <a:endParaRPr b="1" sz="1000">
              <a:solidFill>
                <a:srgbClr val="86382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320">
              <a:solidFill>
                <a:srgbClr val="86382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s" sz="1320">
                <a:solidFill>
                  <a:srgbClr val="863820"/>
                </a:solidFill>
              </a:rPr>
              <a:t>Profesora: </a:t>
            </a:r>
            <a:r>
              <a:rPr b="1" lang="es" sz="1320">
                <a:solidFill>
                  <a:srgbClr val="863820"/>
                </a:solidFill>
              </a:rPr>
              <a:t>Jeanette</a:t>
            </a:r>
            <a:r>
              <a:rPr b="1" lang="es" sz="1320">
                <a:solidFill>
                  <a:srgbClr val="863820"/>
                </a:solidFill>
              </a:rPr>
              <a:t> Leonelli</a:t>
            </a:r>
            <a:endParaRPr b="1" sz="1320">
              <a:solidFill>
                <a:srgbClr val="86382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s" sz="1320">
                <a:solidFill>
                  <a:srgbClr val="863820"/>
                </a:solidFill>
              </a:rPr>
              <a:t>Sección Capstone</a:t>
            </a:r>
            <a:r>
              <a:rPr b="1" lang="es" sz="1320">
                <a:solidFill>
                  <a:srgbClr val="863820"/>
                </a:solidFill>
              </a:rPr>
              <a:t>: 001D</a:t>
            </a:r>
            <a:endParaRPr b="1" sz="1320">
              <a:solidFill>
                <a:srgbClr val="863820"/>
              </a:solidFill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150" y="366800"/>
            <a:ext cx="1951675" cy="29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 txBox="1"/>
          <p:nvPr>
            <p:ph type="title"/>
          </p:nvPr>
        </p:nvSpPr>
        <p:spPr>
          <a:xfrm>
            <a:off x="98750" y="1986775"/>
            <a:ext cx="26169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sistema - Diagrama de caso de uso (APP)</a:t>
            </a:r>
            <a:endParaRPr/>
          </a:p>
        </p:txBody>
      </p:sp>
      <p:pic>
        <p:nvPicPr>
          <p:cNvPr id="498" name="Google Shape;4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825" y="35425"/>
            <a:ext cx="6279250" cy="50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title"/>
          </p:nvPr>
        </p:nvSpPr>
        <p:spPr>
          <a:xfrm>
            <a:off x="98750" y="1986775"/>
            <a:ext cx="26169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sistema - Diagrama de caso de uso (Software)</a:t>
            </a:r>
            <a:endParaRPr/>
          </a:p>
        </p:txBody>
      </p:sp>
      <p:pic>
        <p:nvPicPr>
          <p:cNvPr id="504" name="Google Shape;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50" y="16688"/>
            <a:ext cx="6366524" cy="51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/>
          <p:nvPr>
            <p:ph type="title"/>
          </p:nvPr>
        </p:nvSpPr>
        <p:spPr>
          <a:xfrm>
            <a:off x="339425" y="35390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Tecnologías</a:t>
            </a: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 del desarrollo</a:t>
            </a:r>
            <a:endParaRPr>
              <a:solidFill>
                <a:srgbClr val="863820"/>
              </a:solidFill>
            </a:endParaRPr>
          </a:p>
        </p:txBody>
      </p:sp>
      <p:pic>
        <p:nvPicPr>
          <p:cNvPr id="510" name="Google Shape;5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846" y="1151675"/>
            <a:ext cx="3330725" cy="214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850" y="3296638"/>
            <a:ext cx="3330724" cy="132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00" y="1151687"/>
            <a:ext cx="3433699" cy="11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1452" y="1151675"/>
            <a:ext cx="1029400" cy="11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125" y="2143675"/>
            <a:ext cx="4181724" cy="1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7150" y="3430525"/>
            <a:ext cx="3433701" cy="119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/>
          <p:nvPr>
            <p:ph type="title"/>
          </p:nvPr>
        </p:nvSpPr>
        <p:spPr>
          <a:xfrm>
            <a:off x="218175" y="335450"/>
            <a:ext cx="84033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Planificación - cronograma con hitos importantes del proyecto</a:t>
            </a:r>
            <a:endParaRPr sz="2200"/>
          </a:p>
        </p:txBody>
      </p:sp>
      <p:pic>
        <p:nvPicPr>
          <p:cNvPr id="521" name="Google Shape;5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" y="775450"/>
            <a:ext cx="9116952" cy="35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Plan de pruebas de desarrollo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360900" y="1059000"/>
            <a:ext cx="83655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Lato"/>
                <a:ea typeface="Lato"/>
                <a:cs typeface="Lato"/>
                <a:sym typeface="Lato"/>
              </a:rPr>
              <a:t>Para comprobar la funcionalidad correcta del sistema se hicieron diferentes test basados en los 3 sistemas desarrollados (Web, Móvil y Escritorio) y Base de datos, para el último caso se realizaron diferentes pruebas entre ellas: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Lato"/>
                <a:ea typeface="Lato"/>
                <a:cs typeface="Lato"/>
                <a:sym typeface="Lato"/>
              </a:rPr>
              <a:t>Pruebas Base de Datos: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Insert simultáneos - Prueba de concurrencia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Cargue de registros masivo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Inserción basado en una consulta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Eliminar todo los registros de una tabla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Eliminar un rango de registros de una tabla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Eliminar un rango de registros de una tabla y recuperarlos con rollback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Actualización a un campo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Actualización a un campo - en cascada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inserción mientras el sistema está sobrecargado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Realización de backup de toda la base de datos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Restauración backup de toda la base de datos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Plan de pruebas de desarrollo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60900" y="1059000"/>
            <a:ext cx="46215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Lato"/>
                <a:ea typeface="Lato"/>
                <a:cs typeface="Lato"/>
                <a:sym typeface="Lato"/>
              </a:rPr>
              <a:t>Pruebas </a:t>
            </a:r>
            <a:r>
              <a:rPr b="1" lang="es" sz="2100"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b="1" lang="es" sz="2100">
                <a:latin typeface="Lato"/>
                <a:ea typeface="Lato"/>
                <a:cs typeface="Lato"/>
                <a:sym typeface="Lato"/>
              </a:rPr>
              <a:t> web:</a:t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b="1" lang="es" sz="1700">
                <a:latin typeface="Lato"/>
                <a:ea typeface="Lato"/>
                <a:cs typeface="Lato"/>
                <a:sym typeface="Lato"/>
              </a:rPr>
              <a:t>Insertar datos en tablas desde un formulario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s" sz="1700">
                <a:latin typeface="Lato"/>
                <a:ea typeface="Lato"/>
                <a:cs typeface="Lato"/>
                <a:sym typeface="Lato"/>
              </a:rPr>
              <a:t>Modificar datos de tablas 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través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de la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web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s" sz="1700">
                <a:latin typeface="Lato"/>
                <a:ea typeface="Lato"/>
                <a:cs typeface="Lato"/>
                <a:sym typeface="Lato"/>
              </a:rPr>
              <a:t>Eliminar datos de tablas 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través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de la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web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s" sz="1700">
                <a:latin typeface="Lato"/>
                <a:ea typeface="Lato"/>
                <a:cs typeface="Lato"/>
                <a:sym typeface="Lato"/>
              </a:rPr>
              <a:t>Listar datos de tablas 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través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de la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web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s" sz="1700">
                <a:latin typeface="Lato"/>
                <a:ea typeface="Lato"/>
                <a:cs typeface="Lato"/>
                <a:sym typeface="Lato"/>
              </a:rPr>
              <a:t>Gestión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de usuarios logeados en la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web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s" sz="1700">
                <a:latin typeface="Lato"/>
                <a:ea typeface="Lato"/>
                <a:cs typeface="Lato"/>
                <a:sym typeface="Lato"/>
              </a:rPr>
              <a:t>Gestión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de usuarios afiliados que hayan hecho compras en la 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b="1" lang="es" sz="1700">
                <a:latin typeface="Lato"/>
                <a:ea typeface="Lato"/>
                <a:cs typeface="Lato"/>
                <a:sym typeface="Lato"/>
              </a:rPr>
              <a:t> web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4" name="Google Shape;534;p44"/>
          <p:cNvCxnSpPr/>
          <p:nvPr/>
        </p:nvCxnSpPr>
        <p:spPr>
          <a:xfrm>
            <a:off x="5048250" y="1003800"/>
            <a:ext cx="14700" cy="3846600"/>
          </a:xfrm>
          <a:prstGeom prst="straightConnector1">
            <a:avLst/>
          </a:prstGeom>
          <a:noFill/>
          <a:ln cap="flat" cmpd="sng" w="38100">
            <a:solidFill>
              <a:srgbClr val="2D2E2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4"/>
          <p:cNvSpPr txBox="1"/>
          <p:nvPr/>
        </p:nvSpPr>
        <p:spPr>
          <a:xfrm>
            <a:off x="5033600" y="1003800"/>
            <a:ext cx="175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Lato"/>
                <a:ea typeface="Lato"/>
                <a:cs typeface="Lato"/>
                <a:sym typeface="Lato"/>
              </a:rPr>
              <a:t>Evidencias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6" name="Google Shape;5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000" y="1374238"/>
            <a:ext cx="3685350" cy="31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Plan de pruebas de desarrollo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360900" y="1059000"/>
            <a:ext cx="83655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Lato"/>
                <a:ea typeface="Lato"/>
                <a:cs typeface="Lato"/>
                <a:sym typeface="Lato"/>
              </a:rPr>
              <a:t>Pruebas App </a:t>
            </a:r>
            <a:r>
              <a:rPr b="1" lang="es" sz="2100">
                <a:latin typeface="Lato"/>
                <a:ea typeface="Lato"/>
                <a:cs typeface="Lato"/>
                <a:sym typeface="Lato"/>
              </a:rPr>
              <a:t>Móvil</a:t>
            </a:r>
            <a:r>
              <a:rPr b="1" lang="es" sz="2100">
                <a:latin typeface="Lato"/>
                <a:ea typeface="Lato"/>
                <a:cs typeface="Lato"/>
                <a:sym typeface="Lato"/>
              </a:rPr>
              <a:t>:</a:t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inserción de datos de Usuarios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modificación de datos de Usuarios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inserción de datos de viajes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eliminación de datos de viajes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modificación de datos de viajes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listado de datos de viajes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toma de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geolocalización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Prueba de listado de afiliados (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clínicas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25" y="2912225"/>
            <a:ext cx="3911926" cy="9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25" y="1155788"/>
            <a:ext cx="3193724" cy="15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5"/>
          <p:cNvSpPr/>
          <p:nvPr/>
        </p:nvSpPr>
        <p:spPr>
          <a:xfrm>
            <a:off x="5487825" y="3267500"/>
            <a:ext cx="1544100" cy="340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/>
          <p:nvPr>
            <p:ph type="title"/>
          </p:nvPr>
        </p:nvSpPr>
        <p:spPr>
          <a:xfrm>
            <a:off x="668525" y="372700"/>
            <a:ext cx="82803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Plan de pruebas de desarrollo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314200" y="996900"/>
            <a:ext cx="5176800" cy="207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Lato"/>
                <a:ea typeface="Lato"/>
                <a:cs typeface="Lato"/>
                <a:sym typeface="Lato"/>
              </a:rPr>
              <a:t>Pruebas Software de Escritorio: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inserción de datos de Usuarios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eliminación de datos de Usuarios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modificación de datos de Usuarios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generación de reporte PDF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generación de reporte Excel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Ingreso al sistema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registro de Atenciones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Prueba de modificación de estados de Atención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>
            <a:off x="5491000" y="996900"/>
            <a:ext cx="3329700" cy="3694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EVIDENCIA: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323" y="1292325"/>
            <a:ext cx="3371049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25" y="3101900"/>
            <a:ext cx="3645928" cy="1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"/>
          <p:cNvSpPr txBox="1"/>
          <p:nvPr>
            <p:ph type="title"/>
          </p:nvPr>
        </p:nvSpPr>
        <p:spPr>
          <a:xfrm>
            <a:off x="323525" y="1858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Muestra de los Sistemas</a:t>
            </a:r>
            <a:endParaRPr/>
          </a:p>
        </p:txBody>
      </p:sp>
      <p:pic>
        <p:nvPicPr>
          <p:cNvPr descr="Ordenador portátil Chromebook abierto" id="560" name="Google Shape;5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561" name="Google Shape;561;p4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562" name="Google Shape;5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563" name="Google Shape;56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E98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376750" y="359775"/>
            <a:ext cx="8520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Reflexión</a:t>
            </a: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 final</a:t>
            </a:r>
            <a:endParaRPr sz="8700">
              <a:solidFill>
                <a:srgbClr val="863820"/>
              </a:solidFill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1366625" y="1035325"/>
            <a:ext cx="6395400" cy="37272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Lecciones Aprendidas y Obstáculos presentados con la Experiencia.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¿Cuáles fueron los principales obstáculos que se vivieron como equipo?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¿Cómo los evitaría para un próximo proyecto?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¿Cuáles fueron los casos más complejos en desarrollar?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¿Perciben un crecimiento en su capacidad para desarrollar proyectos informáticos reales?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-317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arenR"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¿Cuáles fueron los principales auto-aprendizajes que han logrado en el proceso?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/>
        </p:nvSpPr>
        <p:spPr>
          <a:xfrm>
            <a:off x="547275" y="1704292"/>
            <a:ext cx="214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600" u="none" cap="none" strike="noStrike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800" u="none" cap="none" strike="noStrike">
              <a:solidFill>
                <a:srgbClr val="8638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31"/>
          <p:cNvGrpSpPr/>
          <p:nvPr/>
        </p:nvGrpSpPr>
        <p:grpSpPr>
          <a:xfrm>
            <a:off x="3395876" y="1112226"/>
            <a:ext cx="5274980" cy="3597271"/>
            <a:chOff x="0" y="0"/>
            <a:chExt cx="6781052" cy="3415887"/>
          </a:xfrm>
        </p:grpSpPr>
        <p:sp>
          <p:nvSpPr>
            <p:cNvPr id="435" name="Google Shape;435;p31"/>
            <p:cNvSpPr/>
            <p:nvPr/>
          </p:nvSpPr>
          <p:spPr>
            <a:xfrm>
              <a:off x="0" y="0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BCA"/>
                </a:gs>
                <a:gs pos="100000">
                  <a:srgbClr val="FA844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 txBox="1"/>
            <p:nvPr/>
          </p:nvSpPr>
          <p:spPr>
            <a:xfrm>
              <a:off x="1647315" y="50819"/>
              <a:ext cx="4721700" cy="7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Calibri"/>
                <a:buNone/>
              </a:pPr>
              <a:r>
                <a:rPr lang="es" sz="1800">
                  <a:latin typeface="Calibri"/>
                  <a:ea typeface="Calibri"/>
                  <a:cs typeface="Calibri"/>
                  <a:sym typeface="Calibri"/>
                </a:rPr>
                <a:t>Patricio Fernandez</a:t>
              </a:r>
              <a:endParaRPr b="0" i="0" sz="18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indent="-15240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SzPts val="1300"/>
                <a:buFont typeface="Calibri"/>
                <a:buChar char="•"/>
              </a:pPr>
              <a:r>
                <a:rPr b="0" i="0" lang="es" sz="1300" u="none" cap="none" strike="noStrike">
                  <a:latin typeface="Calibri"/>
                  <a:ea typeface="Calibri"/>
                  <a:cs typeface="Calibri"/>
                  <a:sym typeface="Calibri"/>
                </a:rPr>
                <a:t>Cargo: Desarrollador</a:t>
              </a:r>
              <a:endParaRPr b="0" i="0" sz="13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indent="-1524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SzPts val="1300"/>
                <a:buFont typeface="Calibri"/>
                <a:buChar char="•"/>
              </a:pPr>
              <a:r>
                <a:rPr b="0" i="0" lang="es" sz="1300" u="none" cap="none" strike="noStrike">
                  <a:latin typeface="Calibri"/>
                  <a:ea typeface="Calibri"/>
                  <a:cs typeface="Calibri"/>
                  <a:sym typeface="Calibri"/>
                </a:rPr>
                <a:t>Funciones </a:t>
              </a:r>
              <a:r>
                <a:rPr lang="es" sz="1300">
                  <a:latin typeface="Calibri"/>
                  <a:ea typeface="Calibri"/>
                  <a:cs typeface="Calibri"/>
                  <a:sym typeface="Calibri"/>
                </a:rPr>
                <a:t>desempeñadas: Desarrollo de aplicación de escritorio</a:t>
              </a:r>
              <a:endParaRPr b="0" i="0" sz="130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06749" y="106749"/>
              <a:ext cx="1356300" cy="854100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0" y="1174243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BCA"/>
                </a:gs>
                <a:gs pos="100000">
                  <a:srgbClr val="FA844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 txBox="1"/>
            <p:nvPr/>
          </p:nvSpPr>
          <p:spPr>
            <a:xfrm>
              <a:off x="1462952" y="1174243"/>
              <a:ext cx="5318100" cy="10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Calibri"/>
                <a:buNone/>
              </a:pPr>
              <a:r>
                <a:rPr lang="es" sz="1900">
                  <a:latin typeface="Calibri"/>
                  <a:ea typeface="Calibri"/>
                  <a:cs typeface="Calibri"/>
                  <a:sym typeface="Calibri"/>
                </a:rPr>
                <a:t>Benjamín Urrutia</a:t>
              </a:r>
              <a:endParaRPr b="0" i="0" sz="190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indent="-1587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>
                <a:rPr b="0" i="0" lang="es" u="none" cap="none" strike="noStrike">
                  <a:latin typeface="Calibri"/>
                  <a:ea typeface="Calibri"/>
                  <a:cs typeface="Calibri"/>
                  <a:sym typeface="Calibri"/>
                </a:rPr>
                <a:t>Cargo</a:t>
              </a:r>
              <a:r>
                <a:rPr lang="es">
                  <a:latin typeface="Calibri"/>
                  <a:ea typeface="Calibri"/>
                  <a:cs typeface="Calibri"/>
                  <a:sym typeface="Calibri"/>
                </a:rPr>
                <a:t>: Líder del equipo y desarrollador</a:t>
              </a:r>
              <a:endParaRPr b="0" i="0" u="none" cap="none" strike="noStrike">
                <a:latin typeface="Calibri"/>
                <a:ea typeface="Calibri"/>
                <a:cs typeface="Calibri"/>
                <a:sym typeface="Calibri"/>
              </a:endParaRPr>
            </a:p>
            <a:p>
              <a:pPr indent="-1587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>
                <a:rPr b="0" i="0" lang="es" u="none" cap="none" strike="noStrike">
                  <a:latin typeface="Calibri"/>
                  <a:ea typeface="Calibri"/>
                  <a:cs typeface="Calibri"/>
                  <a:sym typeface="Calibri"/>
                </a:rPr>
                <a:t>Funciones desempeñadas: Desarrollo de </a:t>
              </a:r>
              <a:r>
                <a:rPr lang="es">
                  <a:latin typeface="Calibri"/>
                  <a:ea typeface="Calibri"/>
                  <a:cs typeface="Calibri"/>
                  <a:sym typeface="Calibri"/>
                </a:rPr>
                <a:t>página </a:t>
              </a:r>
              <a:r>
                <a:rPr b="0" i="0" lang="es" u="none" cap="none" strike="noStrike">
                  <a:latin typeface="Calibri"/>
                  <a:ea typeface="Calibri"/>
                  <a:cs typeface="Calibri"/>
                  <a:sym typeface="Calibri"/>
                </a:rPr>
                <a:t>web</a:t>
              </a:r>
              <a:endParaRPr b="0" i="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106749" y="1280992"/>
              <a:ext cx="1356300" cy="854100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0" y="2348487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DBCA"/>
                </a:gs>
                <a:gs pos="100000">
                  <a:srgbClr val="FA844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 txBox="1"/>
            <p:nvPr/>
          </p:nvSpPr>
          <p:spPr>
            <a:xfrm>
              <a:off x="1462952" y="2348487"/>
              <a:ext cx="5318100" cy="10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Calibri"/>
                <a:buNone/>
              </a:pPr>
              <a:r>
                <a:rPr lang="es" sz="1900">
                  <a:latin typeface="Calibri"/>
                  <a:ea typeface="Calibri"/>
                  <a:cs typeface="Calibri"/>
                  <a:sym typeface="Calibri"/>
                </a:rPr>
                <a:t>Nicolas Varas</a:t>
              </a:r>
              <a:endParaRPr sz="1200"/>
            </a:p>
            <a:p>
              <a:pPr indent="-1587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>
                <a:rPr b="0" i="0" lang="es" u="none" cap="none" strike="noStrike">
                  <a:latin typeface="Calibri"/>
                  <a:ea typeface="Calibri"/>
                  <a:cs typeface="Calibri"/>
                  <a:sym typeface="Calibri"/>
                </a:rPr>
                <a:t>Cargo</a:t>
              </a:r>
              <a:r>
                <a:rPr lang="es">
                  <a:latin typeface="Calibri"/>
                  <a:ea typeface="Calibri"/>
                  <a:cs typeface="Calibri"/>
                  <a:sym typeface="Calibri"/>
                </a:rPr>
                <a:t>: Desarrollador</a:t>
              </a:r>
              <a:endParaRPr sz="1200"/>
            </a:p>
            <a:p>
              <a:pPr indent="-1587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SzPts val="1400"/>
                <a:buFont typeface="Calibri"/>
                <a:buChar char="•"/>
              </a:pPr>
              <a:r>
                <a:rPr b="0" i="0" lang="es" u="none" cap="none" strike="noStrike">
                  <a:latin typeface="Calibri"/>
                  <a:ea typeface="Calibri"/>
                  <a:cs typeface="Calibri"/>
                  <a:sym typeface="Calibri"/>
                </a:rPr>
                <a:t>Funciones desempeñadas: Desarrollo de </a:t>
              </a:r>
              <a:r>
                <a:rPr lang="es">
                  <a:latin typeface="Calibri"/>
                  <a:ea typeface="Calibri"/>
                  <a:cs typeface="Calibri"/>
                  <a:sym typeface="Calibri"/>
                </a:rPr>
                <a:t>aplicación</a:t>
              </a:r>
              <a:r>
                <a:rPr b="0" i="0" lang="es" u="none" cap="none" strike="noStrike">
                  <a:latin typeface="Calibri"/>
                  <a:ea typeface="Calibri"/>
                  <a:cs typeface="Calibri"/>
                  <a:sym typeface="Calibri"/>
                </a:rPr>
                <a:t> mobile</a:t>
              </a:r>
              <a:endParaRPr sz="1200"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6749" y="2455236"/>
              <a:ext cx="1356300" cy="854100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104" y="1223866"/>
            <a:ext cx="1078876" cy="92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04" y="2450575"/>
            <a:ext cx="1078878" cy="92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104" y="3658356"/>
            <a:ext cx="1055854" cy="98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311700" y="1532275"/>
            <a:ext cx="3717300" cy="18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Responder preguntas del proyecto</a:t>
            </a:r>
            <a:endParaRPr sz="3000"/>
          </a:p>
        </p:txBody>
      </p:sp>
      <p:pic>
        <p:nvPicPr>
          <p:cNvPr id="575" name="Google Shape;575;p49"/>
          <p:cNvPicPr preferRelativeResize="0"/>
          <p:nvPr/>
        </p:nvPicPr>
        <p:blipFill rotWithShape="1">
          <a:blip r:embed="rId3">
            <a:alphaModFix/>
          </a:blip>
          <a:srcRect b="21614" l="10906" r="11023" t="23829"/>
          <a:stretch/>
        </p:blipFill>
        <p:spPr>
          <a:xfrm>
            <a:off x="4251400" y="0"/>
            <a:ext cx="48926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/>
          <p:nvPr>
            <p:ph type="title"/>
          </p:nvPr>
        </p:nvSpPr>
        <p:spPr>
          <a:xfrm>
            <a:off x="311700" y="38345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b="0" lang="es" sz="44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390475" y="1059000"/>
            <a:ext cx="40599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300" u="sng" cap="none" strike="noStrike">
                <a:latin typeface="Lato"/>
                <a:ea typeface="Lato"/>
                <a:cs typeface="Lato"/>
                <a:sym typeface="Lato"/>
              </a:rPr>
              <a:t>Problema o dolor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u="sng" cap="none" strike="noStrike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 u="sng">
                <a:latin typeface="Lato"/>
                <a:ea typeface="Lato"/>
                <a:cs typeface="Lato"/>
                <a:sym typeface="Lato"/>
              </a:rPr>
              <a:t>Descripción:</a:t>
            </a:r>
            <a:r>
              <a:rPr b="1" lang="es" sz="1200">
                <a:latin typeface="Lato"/>
                <a:ea typeface="Lato"/>
                <a:cs typeface="Lato"/>
                <a:sym typeface="Lato"/>
              </a:rPr>
              <a:t> Falta de un traslado vehicular seguro y confiable para las mascotas y a los dueños, esto también contiene: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1. Gestionar atenciones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2. Historiales clínicos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3. Realizar viajes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4. Información sobre la salud de las mascotas.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latin typeface="Lato"/>
                <a:ea typeface="Lato"/>
                <a:cs typeface="Lato"/>
                <a:sym typeface="Lato"/>
              </a:rPr>
              <a:t>Para las veterinarias:</a:t>
            </a:r>
            <a:r>
              <a:rPr b="1" lang="es" sz="1200">
                <a:latin typeface="Lato"/>
                <a:ea typeface="Lato"/>
                <a:cs typeface="Lato"/>
                <a:sym typeface="Lato"/>
              </a:rPr>
              <a:t> Procesos internos ineficientes debido a la ausencia de un sistema integrado que optimice la gestión de: 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1. Atenciones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2. Reportes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3. Facturación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>
                <a:latin typeface="Lato"/>
                <a:ea typeface="Lato"/>
                <a:cs typeface="Lato"/>
                <a:sym typeface="Lato"/>
              </a:rPr>
              <a:t>4. Manejo de datos.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2"/>
          <p:cNvSpPr/>
          <p:nvPr/>
        </p:nvSpPr>
        <p:spPr>
          <a:xfrm>
            <a:off x="4596850" y="1059000"/>
            <a:ext cx="41250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400" u="sng" cap="none" strike="noStrike"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 u="sng">
                <a:latin typeface="Lato"/>
                <a:ea typeface="Lato"/>
                <a:cs typeface="Lato"/>
                <a:sym typeface="Lato"/>
              </a:rPr>
              <a:t>Descripción:</a:t>
            </a:r>
            <a:r>
              <a:rPr b="1" lang="es" sz="1200">
                <a:latin typeface="Lato"/>
                <a:ea typeface="Lato"/>
                <a:cs typeface="Lato"/>
                <a:sym typeface="Lato"/>
              </a:rPr>
              <a:t> Desarrollo de una plataforma integral y accesible que permita programar citas, gestionar historiales clínicos, recibir recordatorios y acceder a informes detallados sobre la salud de las mascotas.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200" u="sng">
                <a:latin typeface="Lato"/>
                <a:ea typeface="Lato"/>
                <a:cs typeface="Lato"/>
                <a:sym typeface="Lato"/>
              </a:rPr>
              <a:t>Para las veterinarias:</a:t>
            </a:r>
            <a:r>
              <a:rPr b="1" lang="es" sz="1200">
                <a:latin typeface="Lato"/>
                <a:ea typeface="Lato"/>
                <a:cs typeface="Lato"/>
                <a:sym typeface="Lato"/>
              </a:rPr>
              <a:t> Implementación de un sistema que optimice la administración interna, facilite la gestión operativa y permita un soporte técnico eficaz. Esto incluye herramientas para manejar atenciones, historiales, facturación y análisis de datos para mejorar la toma de decisiones.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/>
          <p:nvPr>
            <p:ph type="title"/>
          </p:nvPr>
        </p:nvSpPr>
        <p:spPr>
          <a:xfrm>
            <a:off x="867850" y="63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General</a:t>
            </a:r>
            <a:endParaRPr/>
          </a:p>
        </p:txBody>
      </p:sp>
      <p:sp>
        <p:nvSpPr>
          <p:cNvPr id="459" name="Google Shape;459;p33"/>
          <p:cNvSpPr txBox="1"/>
          <p:nvPr>
            <p:ph type="title"/>
          </p:nvPr>
        </p:nvSpPr>
        <p:spPr>
          <a:xfrm>
            <a:off x="5220700" y="633900"/>
            <a:ext cx="3440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</a:t>
            </a:r>
            <a:r>
              <a:rPr lang="es"/>
              <a:t>Específicos</a:t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287000" y="1561950"/>
            <a:ext cx="4079125" cy="3520025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Desarrollar un ecosistema integrado de aplicaciones informáticas que incluya una aplicación web, una aplicación móvil y una aplicación de escritorio, con el fin de proporcionar a los usuarios una experiencia fluida y accesible para la gestión y optimización del Transporte de animales.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4811425" y="1561950"/>
            <a:ext cx="4079125" cy="3520025"/>
          </a:xfrm>
          <a:prstGeom prst="flowChartOffpage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Desarrollar un ecosistema integrado de aplicaciones informáticas que incluya una aplicación web, una aplicación móvil y una aplicación de escritorio, con el fin de proporcionar a los usuarios una experiencia fluida y accesible para la gestión y optimización del Transporte de animales.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Alcances y limitaciones del Proyecto</a:t>
            </a:r>
            <a:endParaRPr/>
          </a:p>
        </p:txBody>
      </p:sp>
      <p:sp>
        <p:nvSpPr>
          <p:cNvPr id="467" name="Google Shape;467;p34"/>
          <p:cNvSpPr txBox="1"/>
          <p:nvPr>
            <p:ph idx="2" type="body"/>
          </p:nvPr>
        </p:nvSpPr>
        <p:spPr>
          <a:xfrm>
            <a:off x="4709250" y="230725"/>
            <a:ext cx="4318800" cy="47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800">
                <a:solidFill>
                  <a:schemeClr val="accent2"/>
                </a:solidFill>
                <a:highlight>
                  <a:schemeClr val="dk1"/>
                </a:highlight>
              </a:rPr>
              <a:t>Que hace el Sistema: </a:t>
            </a:r>
            <a:endParaRPr b="1" sz="18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Logeo de Usuarios en los diferentes sistemas.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Realizar Viajes.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Aceptar Viajes.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Generar Reportes PDF y Excel.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Registrar Usuarios, Mascotas, Atenciones, Clientes, Afiliados, Conductores y Trabajadores Clínicos.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Modificar Usuarios y Estados de Atención.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Eliminar Usuarios.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Realizar Pagos.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Suscribirse.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1800">
                <a:solidFill>
                  <a:schemeClr val="accent2"/>
                </a:solidFill>
                <a:highlight>
                  <a:schemeClr val="dk1"/>
                </a:highlight>
              </a:rPr>
              <a:t>Qué no hace:</a:t>
            </a:r>
            <a:endParaRPr b="1" sz="18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Ser una veterinaria móvil.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Atención a domicilio.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Venta de juguetes para mascotas.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Venta de comida para mascotas.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Adopción de mascotas.</a:t>
            </a:r>
            <a:endParaRPr b="1" sz="18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b="1" lang="es" sz="1500">
                <a:solidFill>
                  <a:schemeClr val="accent2"/>
                </a:solidFill>
                <a:highlight>
                  <a:schemeClr val="dk1"/>
                </a:highlight>
              </a:rPr>
              <a:t>Historial de viajes.</a:t>
            </a:r>
            <a:endParaRPr b="1">
              <a:solidFill>
                <a:schemeClr val="accent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DE9C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623400" y="35980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Lista de requerimientos funcionales</a:t>
            </a:r>
            <a:endParaRPr>
              <a:solidFill>
                <a:srgbClr val="863820"/>
              </a:solidFill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390475" y="1059000"/>
            <a:ext cx="40599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 Login.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 Registro Cliente.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R.3 Historial Viajes.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R.4 Registrar Mascota.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R.5 Adjuntar Ficha.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R.6 Reservar Viajes.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R.7 Pago Externo.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R.8 Calculo de viajes.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R.9 Pago Efectivo.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R.10 Modificar Datos Cliente.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R.11 Eliminar Datos Cliente.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R.12 Eliminar Ficha Mascota.</a:t>
            </a:r>
            <a:endParaRPr b="1" sz="2300" u="sng">
              <a:solidFill>
                <a:srgbClr val="86382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4596850" y="1059000"/>
            <a:ext cx="4125000" cy="36798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R.13 Modificar Ficha Mascota.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R.14 Pagar Suscripción.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R.15 Cerrar Sesión.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R.16 Solicitudes de atención.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R.17 Estado de atención.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R.18 Afiliar Clínica.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R.19 Recuperar contraseña.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R.20 Cancelar viaje.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R.21 Modificar viaje.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R.22 Realizar viaje.</a:t>
            </a:r>
            <a:endParaRPr sz="2400" u="sng">
              <a:solidFill>
                <a:srgbClr val="8638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DE98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/>
          <p:nvPr>
            <p:ph type="title"/>
          </p:nvPr>
        </p:nvSpPr>
        <p:spPr>
          <a:xfrm>
            <a:off x="773150" y="359775"/>
            <a:ext cx="8520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3600">
                <a:solidFill>
                  <a:srgbClr val="863820"/>
                </a:solidFill>
                <a:latin typeface="Calibri"/>
                <a:ea typeface="Calibri"/>
                <a:cs typeface="Calibri"/>
                <a:sym typeface="Calibri"/>
              </a:rPr>
              <a:t>Lista de requerimientos no funcionales</a:t>
            </a:r>
            <a:endParaRPr sz="8700">
              <a:solidFill>
                <a:srgbClr val="863820"/>
              </a:solidFill>
            </a:endParaRPr>
          </a:p>
        </p:txBody>
      </p:sp>
      <p:sp>
        <p:nvSpPr>
          <p:cNvPr id="480" name="Google Shape;480;p36"/>
          <p:cNvSpPr/>
          <p:nvPr/>
        </p:nvSpPr>
        <p:spPr>
          <a:xfrm>
            <a:off x="2330975" y="1295625"/>
            <a:ext cx="4059900" cy="3135600"/>
          </a:xfrm>
          <a:prstGeom prst="roundRect">
            <a:avLst>
              <a:gd fmla="val 10901" name="adj"/>
            </a:avLst>
          </a:prstGeom>
          <a:solidFill>
            <a:srgbClr val="F5F2E2"/>
          </a:solidFill>
          <a:ln cap="flat" cmpd="sng" w="19050">
            <a:solidFill>
              <a:srgbClr val="86382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R.23 Compatibilidad.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R.24 Seguridad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R.25 Fiabilidad.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R.26 Rendimiento.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R.27 Fácil usabilidad.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R.28 Escalabilidad a actualizaciones.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R.29 Usar colores de la empresa.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R.30 Página web responsiva.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/>
          <p:nvPr>
            <p:ph type="title"/>
          </p:nvPr>
        </p:nvSpPr>
        <p:spPr>
          <a:xfrm>
            <a:off x="536525" y="23675"/>
            <a:ext cx="829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</a:t>
            </a:r>
            <a:r>
              <a:rPr lang="es"/>
              <a:t> del sistema - modelo relacional de base de datos</a:t>
            </a:r>
            <a:endParaRPr/>
          </a:p>
        </p:txBody>
      </p:sp>
      <p:pic>
        <p:nvPicPr>
          <p:cNvPr id="486" name="Google Shape;4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75" y="741800"/>
            <a:ext cx="7626299" cy="4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 txBox="1"/>
          <p:nvPr>
            <p:ph type="title"/>
          </p:nvPr>
        </p:nvSpPr>
        <p:spPr>
          <a:xfrm>
            <a:off x="57325" y="1721575"/>
            <a:ext cx="30369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del sistema - Diagrama de caso de uso (WEB)</a:t>
            </a:r>
            <a:endParaRPr/>
          </a:p>
        </p:txBody>
      </p:sp>
      <p:pic>
        <p:nvPicPr>
          <p:cNvPr id="492" name="Google Shape;4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920" y="13838"/>
            <a:ext cx="5899918" cy="51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uman Business Meeting by Slidesgo">
  <a:themeElements>
    <a:clrScheme name="Simple Light">
      <a:dk1>
        <a:srgbClr val="2D2E27"/>
      </a:dk1>
      <a:lt1>
        <a:srgbClr val="FFD966"/>
      </a:lt1>
      <a:dk2>
        <a:srgbClr val="595959"/>
      </a:dk2>
      <a:lt2>
        <a:srgbClr val="F6F2E3"/>
      </a:lt2>
      <a:accent1>
        <a:srgbClr val="E4AB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